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76" r:id="rId3"/>
    <p:sldId id="265" r:id="rId4"/>
    <p:sldId id="267" r:id="rId5"/>
    <p:sldId id="269" r:id="rId6"/>
    <p:sldId id="270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nnn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5" autoAdjust="0"/>
    <p:restoredTop sz="94600" autoAdjust="0"/>
  </p:normalViewPr>
  <p:slideViewPr>
    <p:cSldViewPr>
      <p:cViewPr>
        <p:scale>
          <a:sx n="100" d="100"/>
          <a:sy n="100" d="100"/>
        </p:scale>
        <p:origin x="-18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75895-3FF0-4F11-9AEA-E1B6DE81104E}" type="doc">
      <dgm:prSet loTypeId="urn:microsoft.com/office/officeart/2005/8/layout/lProcess3" loCatId="process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EF6B0A23-C6FC-48E7-B34C-51F74745F8AF}">
      <dgm:prSet/>
      <dgm:spPr/>
      <dgm:t>
        <a:bodyPr/>
        <a:lstStyle/>
        <a:p>
          <a:pPr rtl="0"/>
          <a:r>
            <a:rPr lang="ro-RO" dirty="0" smtClean="0">
              <a:latin typeface="Book Antiqua" pitchFamily="18" charset="0"/>
            </a:rPr>
            <a:t>El </a:t>
          </a:r>
          <a:r>
            <a:rPr lang="en-US" dirty="0" smtClean="0">
              <a:latin typeface="Book Antiqua" pitchFamily="18" charset="0"/>
            </a:rPr>
            <a:t>a </a:t>
          </a:r>
          <a:r>
            <a:rPr lang="en-US" dirty="0" err="1" smtClean="0">
              <a:latin typeface="Book Antiqua" pitchFamily="18" charset="0"/>
            </a:rPr>
            <a:t>str</a:t>
          </a:r>
          <a:r>
            <a:rPr lang="ro-RO" dirty="0" smtClean="0">
              <a:latin typeface="Book Antiqua" pitchFamily="18" charset="0"/>
            </a:rPr>
            <a:t>ă</a:t>
          </a:r>
          <a:r>
            <a:rPr lang="en-US" dirty="0" smtClean="0">
              <a:latin typeface="Book Antiqua" pitchFamily="18" charset="0"/>
            </a:rPr>
            <a:t>b</a:t>
          </a:r>
          <a:r>
            <a:rPr lang="ro-RO" dirty="0" smtClean="0">
              <a:latin typeface="Book Antiqua" pitchFamily="18" charset="0"/>
            </a:rPr>
            <a:t>ă</a:t>
          </a:r>
          <a:r>
            <a:rPr lang="en-US" dirty="0" smtClean="0">
              <a:latin typeface="Book Antiqua" pitchFamily="18" charset="0"/>
            </a:rPr>
            <a:t>tut </a:t>
          </a:r>
          <a:r>
            <a:rPr lang="en-US" dirty="0" err="1" smtClean="0">
              <a:latin typeface="Book Antiqua" pitchFamily="18" charset="0"/>
            </a:rPr>
            <a:t>Oceanul</a:t>
          </a:r>
          <a:r>
            <a:rPr lang="en-US" dirty="0" smtClean="0">
              <a:latin typeface="Book Antiqua" pitchFamily="18" charset="0"/>
            </a:rPr>
            <a:t> Indian </a:t>
          </a:r>
          <a:r>
            <a:rPr lang="ro-RO" dirty="0" smtClean="0">
              <a:latin typeface="Book Antiqua" pitchFamily="18" charset="0"/>
            </a:rPr>
            <a:t>î</a:t>
          </a:r>
          <a:r>
            <a:rPr lang="en-US" dirty="0" smtClean="0">
              <a:latin typeface="Book Antiqua" pitchFamily="18" charset="0"/>
            </a:rPr>
            <a:t>n </a:t>
          </a:r>
          <a:r>
            <a:rPr lang="en-US" dirty="0" err="1" smtClean="0">
              <a:latin typeface="Book Antiqua" pitchFamily="18" charset="0"/>
            </a:rPr>
            <a:t>numai</a:t>
          </a:r>
          <a:r>
            <a:rPr lang="en-US" dirty="0" smtClean="0">
              <a:latin typeface="Book Antiqua" pitchFamily="18" charset="0"/>
            </a:rPr>
            <a:t> 23 de </a:t>
          </a:r>
          <a:r>
            <a:rPr lang="en-US" dirty="0" err="1" smtClean="0">
              <a:latin typeface="Book Antiqua" pitchFamily="18" charset="0"/>
            </a:rPr>
            <a:t>zile</a:t>
          </a:r>
          <a:r>
            <a:rPr lang="en-US" dirty="0" smtClean="0">
              <a:latin typeface="Book Antiqua" pitchFamily="18" charset="0"/>
            </a:rPr>
            <a:t>, </a:t>
          </a:r>
          <a:r>
            <a:rPr lang="en-US" dirty="0" err="1" smtClean="0">
              <a:latin typeface="Book Antiqua" pitchFamily="18" charset="0"/>
            </a:rPr>
            <a:t>ating</a:t>
          </a:r>
          <a:r>
            <a:rPr lang="ro-RO" dirty="0" err="1" smtClean="0">
              <a:latin typeface="Book Antiqua" pitchFamily="18" charset="0"/>
            </a:rPr>
            <a:t>ând</a:t>
          </a:r>
          <a:r>
            <a:rPr lang="ro-RO" dirty="0" smtClean="0">
              <a:latin typeface="Book Antiqua" pitchFamily="18" charset="0"/>
            </a:rPr>
            <a:t> </a:t>
          </a:r>
          <a:r>
            <a:rPr lang="en-US" dirty="0" smtClean="0">
              <a:latin typeface="Book Antiqua" pitchFamily="18" charset="0"/>
            </a:rPr>
            <a:t>la 20 </a:t>
          </a:r>
          <a:r>
            <a:rPr lang="en-US" dirty="0" err="1" smtClean="0">
              <a:latin typeface="Book Antiqua" pitchFamily="18" charset="0"/>
            </a:rPr>
            <a:t>mai</a:t>
          </a:r>
          <a:r>
            <a:rPr lang="en-US" dirty="0" smtClean="0">
              <a:latin typeface="Book Antiqua" pitchFamily="18" charset="0"/>
            </a:rPr>
            <a:t> 1498 </a:t>
          </a:r>
          <a:r>
            <a:rPr lang="en-US" dirty="0" err="1" smtClean="0">
              <a:latin typeface="Book Antiqua" pitchFamily="18" charset="0"/>
            </a:rPr>
            <a:t>portul</a:t>
          </a:r>
          <a:r>
            <a:rPr lang="en-US" dirty="0" smtClean="0">
              <a:latin typeface="Book Antiqua" pitchFamily="18" charset="0"/>
            </a:rPr>
            <a:t> </a:t>
          </a:r>
          <a:r>
            <a:rPr lang="en-US" dirty="0" err="1" smtClean="0">
              <a:latin typeface="Book Antiqua" pitchFamily="18" charset="0"/>
            </a:rPr>
            <a:t>indian</a:t>
          </a:r>
          <a:r>
            <a:rPr lang="en-US" dirty="0" smtClean="0">
              <a:latin typeface="Book Antiqua" pitchFamily="18" charset="0"/>
            </a:rPr>
            <a:t> Calicut</a:t>
          </a:r>
          <a:endParaRPr lang="en-GB" dirty="0">
            <a:latin typeface="Book Antiqua" pitchFamily="18" charset="0"/>
          </a:endParaRPr>
        </a:p>
      </dgm:t>
    </dgm:pt>
    <dgm:pt modelId="{DDF8BBB3-7358-4D56-A3D5-2B4CA309EB79}" type="parTrans" cxnId="{DF19C5D3-F673-4E24-A1E6-5F4D0DAFBD0F}">
      <dgm:prSet/>
      <dgm:spPr/>
      <dgm:t>
        <a:bodyPr/>
        <a:lstStyle/>
        <a:p>
          <a:endParaRPr lang="en-GB"/>
        </a:p>
      </dgm:t>
    </dgm:pt>
    <dgm:pt modelId="{A9ED6DDA-BF7C-46D7-9982-9B7FB0FE3FE5}" type="sibTrans" cxnId="{DF19C5D3-F673-4E24-A1E6-5F4D0DAFBD0F}">
      <dgm:prSet/>
      <dgm:spPr/>
      <dgm:t>
        <a:bodyPr/>
        <a:lstStyle/>
        <a:p>
          <a:endParaRPr lang="en-GB"/>
        </a:p>
      </dgm:t>
    </dgm:pt>
    <dgm:pt modelId="{845961F9-776D-42E7-B9C8-A6C2D6AC6BC3}">
      <dgm:prSet/>
      <dgm:spPr/>
      <dgm:t>
        <a:bodyPr/>
        <a:lstStyle/>
        <a:p>
          <a:pPr rtl="0"/>
          <a:r>
            <a:rPr lang="en-US" dirty="0" err="1" smtClean="0">
              <a:latin typeface="Book Antiqua" pitchFamily="18" charset="0"/>
            </a:rPr>
            <a:t>Va</a:t>
          </a:r>
          <a:r>
            <a:rPr lang="ro-RO" dirty="0" smtClean="0">
              <a:latin typeface="Book Antiqua" pitchFamily="18" charset="0"/>
            </a:rPr>
            <a:t>s</a:t>
          </a:r>
          <a:r>
            <a:rPr lang="en-US" dirty="0" smtClean="0">
              <a:latin typeface="Book Antiqua" pitchFamily="18" charset="0"/>
            </a:rPr>
            <a:t>co </a:t>
          </a:r>
          <a:r>
            <a:rPr lang="en-US" dirty="0" err="1" smtClean="0">
              <a:latin typeface="Book Antiqua" pitchFamily="18" charset="0"/>
            </a:rPr>
            <a:t>da</a:t>
          </a:r>
          <a:r>
            <a:rPr lang="en-US" dirty="0" smtClean="0">
              <a:latin typeface="Book Antiqua" pitchFamily="18" charset="0"/>
            </a:rPr>
            <a:t> Gama a r</a:t>
          </a:r>
          <a:r>
            <a:rPr lang="ro-RO" dirty="0" smtClean="0">
              <a:latin typeface="Book Antiqua" pitchFamily="18" charset="0"/>
            </a:rPr>
            <a:t>ă</a:t>
          </a:r>
          <a:r>
            <a:rPr lang="en-US" dirty="0" err="1" smtClean="0">
              <a:latin typeface="Book Antiqua" pitchFamily="18" charset="0"/>
            </a:rPr>
            <a:t>mas</a:t>
          </a:r>
          <a:r>
            <a:rPr lang="en-US" dirty="0" smtClean="0">
              <a:latin typeface="Book Antiqua" pitchFamily="18" charset="0"/>
            </a:rPr>
            <a:t> </a:t>
          </a:r>
          <a:r>
            <a:rPr lang="ro-RO" dirty="0" smtClean="0">
              <a:latin typeface="Book Antiqua" pitchFamily="18" charset="0"/>
            </a:rPr>
            <a:t>î</a:t>
          </a:r>
          <a:r>
            <a:rPr lang="en-US" dirty="0" smtClean="0">
              <a:latin typeface="Book Antiqua" pitchFamily="18" charset="0"/>
            </a:rPr>
            <a:t>n </a:t>
          </a:r>
          <a:r>
            <a:rPr lang="en-US" dirty="0" err="1" smtClean="0">
              <a:latin typeface="Book Antiqua" pitchFamily="18" charset="0"/>
            </a:rPr>
            <a:t>istorie</a:t>
          </a:r>
          <a:r>
            <a:rPr lang="en-US" dirty="0" smtClean="0">
              <a:latin typeface="Book Antiqua" pitchFamily="18" charset="0"/>
            </a:rPr>
            <a:t> </a:t>
          </a:r>
          <a:r>
            <a:rPr lang="en-US" dirty="0" err="1" smtClean="0">
              <a:latin typeface="Book Antiqua" pitchFamily="18" charset="0"/>
            </a:rPr>
            <a:t>drept</a:t>
          </a:r>
          <a:r>
            <a:rPr lang="en-US" dirty="0" smtClean="0">
              <a:latin typeface="Book Antiqua" pitchFamily="18" charset="0"/>
            </a:rPr>
            <a:t> </a:t>
          </a:r>
          <a:r>
            <a:rPr lang="en-US" dirty="0" err="1" smtClean="0">
              <a:latin typeface="Book Antiqua" pitchFamily="18" charset="0"/>
            </a:rPr>
            <a:t>primul</a:t>
          </a:r>
          <a:r>
            <a:rPr lang="en-US" dirty="0" smtClean="0">
              <a:latin typeface="Book Antiqua" pitchFamily="18" charset="0"/>
            </a:rPr>
            <a:t> </a:t>
          </a:r>
          <a:r>
            <a:rPr lang="en-US" dirty="0" err="1" smtClean="0">
              <a:latin typeface="Book Antiqua" pitchFamily="18" charset="0"/>
            </a:rPr>
            <a:t>om</a:t>
          </a:r>
          <a:r>
            <a:rPr lang="en-US" dirty="0" smtClean="0">
              <a:latin typeface="Book Antiqua" pitchFamily="18" charset="0"/>
            </a:rPr>
            <a:t> care a </a:t>
          </a:r>
          <a:r>
            <a:rPr lang="en-US" dirty="0" err="1" smtClean="0">
              <a:latin typeface="Book Antiqua" pitchFamily="18" charset="0"/>
            </a:rPr>
            <a:t>str</a:t>
          </a:r>
          <a:r>
            <a:rPr lang="ro-RO" dirty="0" smtClean="0">
              <a:latin typeface="Book Antiqua" pitchFamily="18" charset="0"/>
            </a:rPr>
            <a:t>ă</a:t>
          </a:r>
          <a:r>
            <a:rPr lang="en-US" dirty="0" smtClean="0">
              <a:latin typeface="Book Antiqua" pitchFamily="18" charset="0"/>
            </a:rPr>
            <a:t>b</a:t>
          </a:r>
          <a:r>
            <a:rPr lang="ro-RO" dirty="0" smtClean="0">
              <a:latin typeface="Book Antiqua" pitchFamily="18" charset="0"/>
            </a:rPr>
            <a:t>ă</a:t>
          </a:r>
          <a:r>
            <a:rPr lang="en-US" dirty="0" smtClean="0">
              <a:latin typeface="Book Antiqua" pitchFamily="18" charset="0"/>
            </a:rPr>
            <a:t>tut </a:t>
          </a:r>
          <a:r>
            <a:rPr lang="en-US" dirty="0" err="1" smtClean="0">
              <a:latin typeface="Book Antiqua" pitchFamily="18" charset="0"/>
            </a:rPr>
            <a:t>Atlanticul</a:t>
          </a:r>
          <a:r>
            <a:rPr lang="en-US" dirty="0" smtClean="0">
              <a:latin typeface="Book Antiqua" pitchFamily="18" charset="0"/>
            </a:rPr>
            <a:t> </a:t>
          </a:r>
          <a:r>
            <a:rPr lang="ro-RO" dirty="0" smtClean="0">
              <a:latin typeface="Book Antiqua" pitchFamily="18" charset="0"/>
            </a:rPr>
            <a:t>ş</a:t>
          </a:r>
          <a:r>
            <a:rPr lang="en-US" dirty="0" err="1" smtClean="0">
              <a:latin typeface="Book Antiqua" pitchFamily="18" charset="0"/>
            </a:rPr>
            <a:t>i</a:t>
          </a:r>
          <a:r>
            <a:rPr lang="en-US" dirty="0" smtClean="0">
              <a:latin typeface="Book Antiqua" pitchFamily="18" charset="0"/>
            </a:rPr>
            <a:t> </a:t>
          </a:r>
          <a:r>
            <a:rPr lang="en-US" dirty="0" err="1" smtClean="0">
              <a:latin typeface="Book Antiqua" pitchFamily="18" charset="0"/>
            </a:rPr>
            <a:t>Oceanul</a:t>
          </a:r>
          <a:r>
            <a:rPr lang="en-US" dirty="0" smtClean="0">
              <a:latin typeface="Book Antiqua" pitchFamily="18" charset="0"/>
            </a:rPr>
            <a:t> Indian</a:t>
          </a:r>
          <a:r>
            <a:rPr lang="ro-RO" dirty="0" smtClean="0">
              <a:latin typeface="Book Antiqua" pitchFamily="18" charset="0"/>
            </a:rPr>
            <a:t>, descoperind ruta maritimă către Indii</a:t>
          </a:r>
          <a:r>
            <a:rPr lang="en-US" dirty="0" smtClean="0">
              <a:latin typeface="Book Antiqua" pitchFamily="18" charset="0"/>
            </a:rPr>
            <a:t>.</a:t>
          </a:r>
          <a:r>
            <a:rPr lang="ro-RO" dirty="0" smtClean="0">
              <a:latin typeface="Book Antiqua" pitchFamily="18" charset="0"/>
            </a:rPr>
            <a:t> </a:t>
          </a:r>
          <a:endParaRPr lang="en-GB" dirty="0">
            <a:latin typeface="Book Antiqua" pitchFamily="18" charset="0"/>
          </a:endParaRPr>
        </a:p>
      </dgm:t>
    </dgm:pt>
    <dgm:pt modelId="{CDF84960-5DF0-42FA-ABF4-DE4C86163340}" type="sibTrans" cxnId="{BCDBFEB8-03D3-42FD-A450-02D8B9154387}">
      <dgm:prSet/>
      <dgm:spPr/>
      <dgm:t>
        <a:bodyPr/>
        <a:lstStyle/>
        <a:p>
          <a:endParaRPr lang="en-GB"/>
        </a:p>
      </dgm:t>
    </dgm:pt>
    <dgm:pt modelId="{3ABC8865-0AA1-4F94-9DB9-C880913DA432}" type="parTrans" cxnId="{BCDBFEB8-03D3-42FD-A450-02D8B9154387}">
      <dgm:prSet/>
      <dgm:spPr/>
      <dgm:t>
        <a:bodyPr/>
        <a:lstStyle/>
        <a:p>
          <a:endParaRPr lang="en-GB"/>
        </a:p>
      </dgm:t>
    </dgm:pt>
    <dgm:pt modelId="{D41E3D88-E8D7-4397-8A20-FD41A6724A49}" type="pres">
      <dgm:prSet presAssocID="{4A075895-3FF0-4F11-9AEA-E1B6DE81104E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D0B2D3F-EDDA-4AAC-93E5-2E7C935FC383}" type="pres">
      <dgm:prSet presAssocID="{845961F9-776D-42E7-B9C8-A6C2D6AC6BC3}" presName="horFlow" presStyleCnt="0"/>
      <dgm:spPr/>
      <dgm:t>
        <a:bodyPr/>
        <a:lstStyle/>
        <a:p>
          <a:endParaRPr lang="en-GB"/>
        </a:p>
      </dgm:t>
    </dgm:pt>
    <dgm:pt modelId="{D8515C67-2097-47ED-B2BD-682CC996669B}" type="pres">
      <dgm:prSet presAssocID="{845961F9-776D-42E7-B9C8-A6C2D6AC6BC3}" presName="bigChev" presStyleLbl="node1" presStyleIdx="0" presStyleCnt="2"/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A00F9EC1-C9DC-44B8-BBAD-213417D83BD6}" type="pres">
      <dgm:prSet presAssocID="{845961F9-776D-42E7-B9C8-A6C2D6AC6BC3}" presName="vSp" presStyleCnt="0"/>
      <dgm:spPr/>
      <dgm:t>
        <a:bodyPr/>
        <a:lstStyle/>
        <a:p>
          <a:endParaRPr lang="en-GB"/>
        </a:p>
      </dgm:t>
    </dgm:pt>
    <dgm:pt modelId="{D0456EAA-3BFD-4684-A763-7095E12A214F}" type="pres">
      <dgm:prSet presAssocID="{EF6B0A23-C6FC-48E7-B34C-51F74745F8AF}" presName="horFlow" presStyleCnt="0"/>
      <dgm:spPr/>
      <dgm:t>
        <a:bodyPr/>
        <a:lstStyle/>
        <a:p>
          <a:endParaRPr lang="en-GB"/>
        </a:p>
      </dgm:t>
    </dgm:pt>
    <dgm:pt modelId="{F5360421-DBDC-4FC6-83C8-2008AE3FAA9B}" type="pres">
      <dgm:prSet presAssocID="{EF6B0A23-C6FC-48E7-B34C-51F74745F8AF}" presName="bigChev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03D7CA33-D05B-45CB-88BA-1F561BC5E4A7}" type="presOf" srcId="{4A075895-3FF0-4F11-9AEA-E1B6DE81104E}" destId="{D41E3D88-E8D7-4397-8A20-FD41A6724A49}" srcOrd="0" destOrd="0" presId="urn:microsoft.com/office/officeart/2005/8/layout/lProcess3"/>
    <dgm:cxn modelId="{DF19C5D3-F673-4E24-A1E6-5F4D0DAFBD0F}" srcId="{4A075895-3FF0-4F11-9AEA-E1B6DE81104E}" destId="{EF6B0A23-C6FC-48E7-B34C-51F74745F8AF}" srcOrd="1" destOrd="0" parTransId="{DDF8BBB3-7358-4D56-A3D5-2B4CA309EB79}" sibTransId="{A9ED6DDA-BF7C-46D7-9982-9B7FB0FE3FE5}"/>
    <dgm:cxn modelId="{597347B3-42C9-4E11-8FA1-0B369F38A1F5}" type="presOf" srcId="{845961F9-776D-42E7-B9C8-A6C2D6AC6BC3}" destId="{D8515C67-2097-47ED-B2BD-682CC996669B}" srcOrd="0" destOrd="0" presId="urn:microsoft.com/office/officeart/2005/8/layout/lProcess3"/>
    <dgm:cxn modelId="{BCDBFEB8-03D3-42FD-A450-02D8B9154387}" srcId="{4A075895-3FF0-4F11-9AEA-E1B6DE81104E}" destId="{845961F9-776D-42E7-B9C8-A6C2D6AC6BC3}" srcOrd="0" destOrd="0" parTransId="{3ABC8865-0AA1-4F94-9DB9-C880913DA432}" sibTransId="{CDF84960-5DF0-42FA-ABF4-DE4C86163340}"/>
    <dgm:cxn modelId="{98291EC1-6614-4AF4-85D7-897A1CF6D0C3}" type="presOf" srcId="{EF6B0A23-C6FC-48E7-B34C-51F74745F8AF}" destId="{F5360421-DBDC-4FC6-83C8-2008AE3FAA9B}" srcOrd="0" destOrd="0" presId="urn:microsoft.com/office/officeart/2005/8/layout/lProcess3"/>
    <dgm:cxn modelId="{64882473-8ED8-48F0-A0F9-462947DB9E30}" type="presParOf" srcId="{D41E3D88-E8D7-4397-8A20-FD41A6724A49}" destId="{1D0B2D3F-EDDA-4AAC-93E5-2E7C935FC383}" srcOrd="0" destOrd="0" presId="urn:microsoft.com/office/officeart/2005/8/layout/lProcess3"/>
    <dgm:cxn modelId="{69A26F7A-19BA-4876-A436-D7FA8F6EDA79}" type="presParOf" srcId="{1D0B2D3F-EDDA-4AAC-93E5-2E7C935FC383}" destId="{D8515C67-2097-47ED-B2BD-682CC996669B}" srcOrd="0" destOrd="0" presId="urn:microsoft.com/office/officeart/2005/8/layout/lProcess3"/>
    <dgm:cxn modelId="{A2152304-DAD2-4B37-88FB-F3E8F2E22E84}" type="presParOf" srcId="{D41E3D88-E8D7-4397-8A20-FD41A6724A49}" destId="{A00F9EC1-C9DC-44B8-BBAD-213417D83BD6}" srcOrd="1" destOrd="0" presId="urn:microsoft.com/office/officeart/2005/8/layout/lProcess3"/>
    <dgm:cxn modelId="{BAD9C24E-1016-4224-B334-98BE61AFA2A9}" type="presParOf" srcId="{D41E3D88-E8D7-4397-8A20-FD41A6724A49}" destId="{D0456EAA-3BFD-4684-A763-7095E12A214F}" srcOrd="2" destOrd="0" presId="urn:microsoft.com/office/officeart/2005/8/layout/lProcess3"/>
    <dgm:cxn modelId="{78E676C2-7A83-4A5E-B287-945E3E07AE35}" type="presParOf" srcId="{D0456EAA-3BFD-4684-A763-7095E12A214F}" destId="{F5360421-DBDC-4FC6-83C8-2008AE3FAA9B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515C67-2097-47ED-B2BD-682CC996669B}">
      <dsp:nvSpPr>
        <dsp:cNvPr id="0" name=""/>
        <dsp:cNvSpPr/>
      </dsp:nvSpPr>
      <dsp:spPr>
        <a:xfrm>
          <a:off x="0" y="207959"/>
          <a:ext cx="3888432" cy="1555372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Book Antiqua" pitchFamily="18" charset="0"/>
            </a:rPr>
            <a:t>Va</a:t>
          </a:r>
          <a:r>
            <a:rPr lang="ro-RO" sz="1800" kern="1200" dirty="0" smtClean="0">
              <a:latin typeface="Book Antiqua" pitchFamily="18" charset="0"/>
            </a:rPr>
            <a:t>s</a:t>
          </a:r>
          <a:r>
            <a:rPr lang="en-US" sz="1800" kern="1200" dirty="0" smtClean="0">
              <a:latin typeface="Book Antiqua" pitchFamily="18" charset="0"/>
            </a:rPr>
            <a:t>co </a:t>
          </a:r>
          <a:r>
            <a:rPr lang="en-US" sz="1800" kern="1200" dirty="0" err="1" smtClean="0">
              <a:latin typeface="Book Antiqua" pitchFamily="18" charset="0"/>
            </a:rPr>
            <a:t>da</a:t>
          </a:r>
          <a:r>
            <a:rPr lang="en-US" sz="1800" kern="1200" dirty="0" smtClean="0">
              <a:latin typeface="Book Antiqua" pitchFamily="18" charset="0"/>
            </a:rPr>
            <a:t> Gama a r</a:t>
          </a:r>
          <a:r>
            <a:rPr lang="ro-RO" sz="1800" kern="1200" dirty="0" smtClean="0">
              <a:latin typeface="Book Antiqua" pitchFamily="18" charset="0"/>
            </a:rPr>
            <a:t>ă</a:t>
          </a:r>
          <a:r>
            <a:rPr lang="en-US" sz="1800" kern="1200" dirty="0" err="1" smtClean="0">
              <a:latin typeface="Book Antiqua" pitchFamily="18" charset="0"/>
            </a:rPr>
            <a:t>mas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ro-RO" sz="1800" kern="1200" dirty="0" smtClean="0">
              <a:latin typeface="Book Antiqua" pitchFamily="18" charset="0"/>
            </a:rPr>
            <a:t>î</a:t>
          </a:r>
          <a:r>
            <a:rPr lang="en-US" sz="1800" kern="1200" dirty="0" smtClean="0">
              <a:latin typeface="Book Antiqua" pitchFamily="18" charset="0"/>
            </a:rPr>
            <a:t>n </a:t>
          </a:r>
          <a:r>
            <a:rPr lang="en-US" sz="1800" kern="1200" dirty="0" err="1" smtClean="0">
              <a:latin typeface="Book Antiqua" pitchFamily="18" charset="0"/>
            </a:rPr>
            <a:t>istorie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en-US" sz="1800" kern="1200" dirty="0" err="1" smtClean="0">
              <a:latin typeface="Book Antiqua" pitchFamily="18" charset="0"/>
            </a:rPr>
            <a:t>drept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en-US" sz="1800" kern="1200" dirty="0" err="1" smtClean="0">
              <a:latin typeface="Book Antiqua" pitchFamily="18" charset="0"/>
            </a:rPr>
            <a:t>primul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en-US" sz="1800" kern="1200" dirty="0" err="1" smtClean="0">
              <a:latin typeface="Book Antiqua" pitchFamily="18" charset="0"/>
            </a:rPr>
            <a:t>om</a:t>
          </a:r>
          <a:r>
            <a:rPr lang="en-US" sz="1800" kern="1200" dirty="0" smtClean="0">
              <a:latin typeface="Book Antiqua" pitchFamily="18" charset="0"/>
            </a:rPr>
            <a:t> care a </a:t>
          </a:r>
          <a:r>
            <a:rPr lang="en-US" sz="1800" kern="1200" dirty="0" err="1" smtClean="0">
              <a:latin typeface="Book Antiqua" pitchFamily="18" charset="0"/>
            </a:rPr>
            <a:t>str</a:t>
          </a:r>
          <a:r>
            <a:rPr lang="ro-RO" sz="1800" kern="1200" dirty="0" smtClean="0">
              <a:latin typeface="Book Antiqua" pitchFamily="18" charset="0"/>
            </a:rPr>
            <a:t>ă</a:t>
          </a:r>
          <a:r>
            <a:rPr lang="en-US" sz="1800" kern="1200" dirty="0" smtClean="0">
              <a:latin typeface="Book Antiqua" pitchFamily="18" charset="0"/>
            </a:rPr>
            <a:t>b</a:t>
          </a:r>
          <a:r>
            <a:rPr lang="ro-RO" sz="1800" kern="1200" dirty="0" smtClean="0">
              <a:latin typeface="Book Antiqua" pitchFamily="18" charset="0"/>
            </a:rPr>
            <a:t>ă</a:t>
          </a:r>
          <a:r>
            <a:rPr lang="en-US" sz="1800" kern="1200" dirty="0" smtClean="0">
              <a:latin typeface="Book Antiqua" pitchFamily="18" charset="0"/>
            </a:rPr>
            <a:t>tut </a:t>
          </a:r>
          <a:r>
            <a:rPr lang="en-US" sz="1800" kern="1200" dirty="0" err="1" smtClean="0">
              <a:latin typeface="Book Antiqua" pitchFamily="18" charset="0"/>
            </a:rPr>
            <a:t>Atlanticul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ro-RO" sz="1800" kern="1200" dirty="0" smtClean="0">
              <a:latin typeface="Book Antiqua" pitchFamily="18" charset="0"/>
            </a:rPr>
            <a:t>ş</a:t>
          </a:r>
          <a:r>
            <a:rPr lang="en-US" sz="1800" kern="1200" dirty="0" err="1" smtClean="0">
              <a:latin typeface="Book Antiqua" pitchFamily="18" charset="0"/>
            </a:rPr>
            <a:t>i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en-US" sz="1800" kern="1200" dirty="0" err="1" smtClean="0">
              <a:latin typeface="Book Antiqua" pitchFamily="18" charset="0"/>
            </a:rPr>
            <a:t>Oceanul</a:t>
          </a:r>
          <a:r>
            <a:rPr lang="en-US" sz="1800" kern="1200" dirty="0" smtClean="0">
              <a:latin typeface="Book Antiqua" pitchFamily="18" charset="0"/>
            </a:rPr>
            <a:t> Indian</a:t>
          </a:r>
          <a:r>
            <a:rPr lang="ro-RO" sz="1800" kern="1200" dirty="0" smtClean="0">
              <a:latin typeface="Book Antiqua" pitchFamily="18" charset="0"/>
            </a:rPr>
            <a:t>, descoperind ruta maritimă către Indii</a:t>
          </a:r>
          <a:r>
            <a:rPr lang="en-US" sz="1800" kern="1200" dirty="0" smtClean="0">
              <a:latin typeface="Book Antiqua" pitchFamily="18" charset="0"/>
            </a:rPr>
            <a:t>.</a:t>
          </a:r>
          <a:r>
            <a:rPr lang="ro-RO" sz="1800" kern="1200" dirty="0" smtClean="0">
              <a:latin typeface="Book Antiqua" pitchFamily="18" charset="0"/>
            </a:rPr>
            <a:t> </a:t>
          </a:r>
          <a:endParaRPr lang="en-GB" sz="1800" kern="1200" dirty="0">
            <a:latin typeface="Book Antiqua" pitchFamily="18" charset="0"/>
          </a:endParaRPr>
        </a:p>
      </dsp:txBody>
      <dsp:txXfrm>
        <a:off x="0" y="207959"/>
        <a:ext cx="3888432" cy="1555372"/>
      </dsp:txXfrm>
    </dsp:sp>
    <dsp:sp modelId="{F5360421-DBDC-4FC6-83C8-2008AE3FAA9B}">
      <dsp:nvSpPr>
        <dsp:cNvPr id="0" name=""/>
        <dsp:cNvSpPr/>
      </dsp:nvSpPr>
      <dsp:spPr>
        <a:xfrm>
          <a:off x="0" y="1981084"/>
          <a:ext cx="3888432" cy="1555372"/>
        </a:xfrm>
        <a:prstGeom prst="chevron">
          <a:avLst/>
        </a:prstGeom>
        <a:gradFill rotWithShape="0">
          <a:gsLst>
            <a:gs pos="0">
              <a:schemeClr val="accent3">
                <a:shade val="80000"/>
                <a:hueOff val="42092"/>
                <a:satOff val="8352"/>
                <a:lumOff val="1587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42092"/>
                <a:satOff val="8352"/>
                <a:lumOff val="1587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42092"/>
                <a:satOff val="8352"/>
                <a:lumOff val="1587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>
              <a:latin typeface="Book Antiqua" pitchFamily="18" charset="0"/>
            </a:rPr>
            <a:t>El </a:t>
          </a:r>
          <a:r>
            <a:rPr lang="en-US" sz="1800" kern="1200" dirty="0" smtClean="0">
              <a:latin typeface="Book Antiqua" pitchFamily="18" charset="0"/>
            </a:rPr>
            <a:t>a </a:t>
          </a:r>
          <a:r>
            <a:rPr lang="en-US" sz="1800" kern="1200" dirty="0" err="1" smtClean="0">
              <a:latin typeface="Book Antiqua" pitchFamily="18" charset="0"/>
            </a:rPr>
            <a:t>str</a:t>
          </a:r>
          <a:r>
            <a:rPr lang="ro-RO" sz="1800" kern="1200" dirty="0" smtClean="0">
              <a:latin typeface="Book Antiqua" pitchFamily="18" charset="0"/>
            </a:rPr>
            <a:t>ă</a:t>
          </a:r>
          <a:r>
            <a:rPr lang="en-US" sz="1800" kern="1200" dirty="0" smtClean="0">
              <a:latin typeface="Book Antiqua" pitchFamily="18" charset="0"/>
            </a:rPr>
            <a:t>b</a:t>
          </a:r>
          <a:r>
            <a:rPr lang="ro-RO" sz="1800" kern="1200" dirty="0" smtClean="0">
              <a:latin typeface="Book Antiqua" pitchFamily="18" charset="0"/>
            </a:rPr>
            <a:t>ă</a:t>
          </a:r>
          <a:r>
            <a:rPr lang="en-US" sz="1800" kern="1200" dirty="0" smtClean="0">
              <a:latin typeface="Book Antiqua" pitchFamily="18" charset="0"/>
            </a:rPr>
            <a:t>tut </a:t>
          </a:r>
          <a:r>
            <a:rPr lang="en-US" sz="1800" kern="1200" dirty="0" err="1" smtClean="0">
              <a:latin typeface="Book Antiqua" pitchFamily="18" charset="0"/>
            </a:rPr>
            <a:t>Oceanul</a:t>
          </a:r>
          <a:r>
            <a:rPr lang="en-US" sz="1800" kern="1200" dirty="0" smtClean="0">
              <a:latin typeface="Book Antiqua" pitchFamily="18" charset="0"/>
            </a:rPr>
            <a:t> Indian </a:t>
          </a:r>
          <a:r>
            <a:rPr lang="ro-RO" sz="1800" kern="1200" dirty="0" smtClean="0">
              <a:latin typeface="Book Antiqua" pitchFamily="18" charset="0"/>
            </a:rPr>
            <a:t>î</a:t>
          </a:r>
          <a:r>
            <a:rPr lang="en-US" sz="1800" kern="1200" dirty="0" smtClean="0">
              <a:latin typeface="Book Antiqua" pitchFamily="18" charset="0"/>
            </a:rPr>
            <a:t>n </a:t>
          </a:r>
          <a:r>
            <a:rPr lang="en-US" sz="1800" kern="1200" dirty="0" err="1" smtClean="0">
              <a:latin typeface="Book Antiqua" pitchFamily="18" charset="0"/>
            </a:rPr>
            <a:t>numai</a:t>
          </a:r>
          <a:r>
            <a:rPr lang="en-US" sz="1800" kern="1200" dirty="0" smtClean="0">
              <a:latin typeface="Book Antiqua" pitchFamily="18" charset="0"/>
            </a:rPr>
            <a:t> 23 de </a:t>
          </a:r>
          <a:r>
            <a:rPr lang="en-US" sz="1800" kern="1200" dirty="0" err="1" smtClean="0">
              <a:latin typeface="Book Antiqua" pitchFamily="18" charset="0"/>
            </a:rPr>
            <a:t>zile</a:t>
          </a:r>
          <a:r>
            <a:rPr lang="en-US" sz="1800" kern="1200" dirty="0" smtClean="0">
              <a:latin typeface="Book Antiqua" pitchFamily="18" charset="0"/>
            </a:rPr>
            <a:t>, </a:t>
          </a:r>
          <a:r>
            <a:rPr lang="en-US" sz="1800" kern="1200" dirty="0" err="1" smtClean="0">
              <a:latin typeface="Book Antiqua" pitchFamily="18" charset="0"/>
            </a:rPr>
            <a:t>ating</a:t>
          </a:r>
          <a:r>
            <a:rPr lang="ro-RO" sz="1800" kern="1200" dirty="0" err="1" smtClean="0">
              <a:latin typeface="Book Antiqua" pitchFamily="18" charset="0"/>
            </a:rPr>
            <a:t>ând</a:t>
          </a:r>
          <a:r>
            <a:rPr lang="ro-RO" sz="1800" kern="1200" dirty="0" smtClean="0">
              <a:latin typeface="Book Antiqua" pitchFamily="18" charset="0"/>
            </a:rPr>
            <a:t> </a:t>
          </a:r>
          <a:r>
            <a:rPr lang="en-US" sz="1800" kern="1200" dirty="0" smtClean="0">
              <a:latin typeface="Book Antiqua" pitchFamily="18" charset="0"/>
            </a:rPr>
            <a:t>la 20 </a:t>
          </a:r>
          <a:r>
            <a:rPr lang="en-US" sz="1800" kern="1200" dirty="0" err="1" smtClean="0">
              <a:latin typeface="Book Antiqua" pitchFamily="18" charset="0"/>
            </a:rPr>
            <a:t>mai</a:t>
          </a:r>
          <a:r>
            <a:rPr lang="en-US" sz="1800" kern="1200" dirty="0" smtClean="0">
              <a:latin typeface="Book Antiqua" pitchFamily="18" charset="0"/>
            </a:rPr>
            <a:t> 1498 </a:t>
          </a:r>
          <a:r>
            <a:rPr lang="en-US" sz="1800" kern="1200" dirty="0" err="1" smtClean="0">
              <a:latin typeface="Book Antiqua" pitchFamily="18" charset="0"/>
            </a:rPr>
            <a:t>portul</a:t>
          </a:r>
          <a:r>
            <a:rPr lang="en-US" sz="1800" kern="1200" dirty="0" smtClean="0">
              <a:latin typeface="Book Antiqua" pitchFamily="18" charset="0"/>
            </a:rPr>
            <a:t> </a:t>
          </a:r>
          <a:r>
            <a:rPr lang="en-US" sz="1800" kern="1200" dirty="0" err="1" smtClean="0">
              <a:latin typeface="Book Antiqua" pitchFamily="18" charset="0"/>
            </a:rPr>
            <a:t>indian</a:t>
          </a:r>
          <a:r>
            <a:rPr lang="en-US" sz="1800" kern="1200" dirty="0" smtClean="0">
              <a:latin typeface="Book Antiqua" pitchFamily="18" charset="0"/>
            </a:rPr>
            <a:t> Calicut</a:t>
          </a:r>
          <a:endParaRPr lang="en-GB" sz="1800" kern="1200" dirty="0">
            <a:latin typeface="Book Antiqua" pitchFamily="18" charset="0"/>
          </a:endParaRPr>
        </a:p>
      </dsp:txBody>
      <dsp:txXfrm>
        <a:off x="0" y="1981084"/>
        <a:ext cx="3888432" cy="1555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1FB5F-A7CF-4904-AFD4-786F27E17101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BC704-A9DD-443F-95B9-31344169088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F2BC-F57E-4BA1-AB81-19A556635008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F2BC-F57E-4BA1-AB81-19A556635008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F2BC-F57E-4BA1-AB81-19A556635008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F2BC-F57E-4BA1-AB81-19A556635008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GB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GB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12/03/2013</a:t>
            </a:r>
            <a:endParaRPr lang="en-GB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dirty="0" smtClean="0"/>
              <a:t>Faceți clic pentru a edita stilul de titlu Coordonator</a:t>
            </a:r>
            <a:endParaRPr lang="en-GB" dirty="0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dirty="0" smtClean="0"/>
              <a:t>Faceți clic pentru a edita stilurile de text Coordonator</a:t>
            </a:r>
          </a:p>
          <a:p>
            <a:pPr lvl="1"/>
            <a:r>
              <a:rPr lang="ro-RO" dirty="0" smtClean="0"/>
              <a:t>Al doilea nivel</a:t>
            </a:r>
          </a:p>
          <a:p>
            <a:pPr lvl="2"/>
            <a:r>
              <a:rPr lang="ro-RO" dirty="0" smtClean="0"/>
              <a:t>Al treilea nivel</a:t>
            </a:r>
          </a:p>
          <a:p>
            <a:pPr lvl="3"/>
            <a:r>
              <a:rPr lang="ro-RO" dirty="0" smtClean="0"/>
              <a:t>Al patrulea nivel</a:t>
            </a:r>
          </a:p>
          <a:p>
            <a:pPr lvl="4"/>
            <a:r>
              <a:rPr lang="ro-RO" dirty="0" smtClean="0"/>
              <a:t>Al cincilea nivel</a:t>
            </a:r>
            <a:endParaRPr lang="en-GB" dirty="0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DF2BC-F57E-4BA1-AB81-19A556635008}" type="datetimeFigureOut">
              <a:rPr lang="en-GB" smtClean="0"/>
              <a:pPr/>
              <a:t>19/03/2013</a:t>
            </a:fld>
            <a:endParaRPr lang="en-GB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smtClean="0"/>
              <a:t>‹#›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ctrTitle" idx="4294967295"/>
          </p:nvPr>
        </p:nvSpPr>
        <p:spPr>
          <a:xfrm>
            <a:off x="179512" y="1340768"/>
            <a:ext cx="7772400" cy="1728787"/>
          </a:xfrm>
        </p:spPr>
        <p:txBody>
          <a:bodyPr/>
          <a:lstStyle/>
          <a:p>
            <a:pPr>
              <a:tabLst>
                <a:tab pos="1162050" algn="l"/>
              </a:tabLst>
            </a:pPr>
            <a:r>
              <a:rPr lang="en-GB" dirty="0" smtClean="0">
                <a:solidFill>
                  <a:srgbClr val="002060"/>
                </a:solidFill>
                <a:latin typeface="Algerian" pitchFamily="82" charset="0"/>
              </a:rPr>
              <a:t>MARI </a:t>
            </a:r>
            <a:r>
              <a:rPr lang="en-GB" dirty="0">
                <a:solidFill>
                  <a:srgbClr val="002060"/>
                </a:solidFill>
                <a:latin typeface="Algerian" pitchFamily="82" charset="0"/>
              </a:rPr>
              <a:t>DESCOPERIRI GEOGRAFICE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 idx="4294967295"/>
          </p:nvPr>
        </p:nvSpPr>
        <p:spPr>
          <a:xfrm>
            <a:off x="395536" y="116632"/>
            <a:ext cx="8316913" cy="882650"/>
          </a:xfrm>
        </p:spPr>
        <p:txBody>
          <a:bodyPr>
            <a:normAutofit/>
          </a:bodyPr>
          <a:lstStyle/>
          <a:p>
            <a:r>
              <a:rPr lang="en-GB" dirty="0" err="1" smtClean="0">
                <a:solidFill>
                  <a:srgbClr val="002060"/>
                </a:solidFill>
                <a:latin typeface="Book Antiqua" pitchFamily="18" charset="0"/>
              </a:rPr>
              <a:t>Harta</a:t>
            </a:r>
            <a:r>
              <a:rPr lang="en-GB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GB" dirty="0" err="1" smtClean="0">
                <a:solidFill>
                  <a:srgbClr val="002060"/>
                </a:solidFill>
                <a:latin typeface="Book Antiqua" pitchFamily="18" charset="0"/>
              </a:rPr>
              <a:t>explor</a:t>
            </a:r>
            <a:r>
              <a:rPr lang="ro-RO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GB" dirty="0" err="1" smtClean="0">
                <a:solidFill>
                  <a:srgbClr val="002060"/>
                </a:solidFill>
                <a:latin typeface="Book Antiqua" pitchFamily="18" charset="0"/>
              </a:rPr>
              <a:t>rilor</a:t>
            </a:r>
            <a:endParaRPr lang="en-GB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4" name="Imagine 3" descr="Harta Explorari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24744"/>
            <a:ext cx="7295255" cy="47185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5904656" cy="940966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Book Antiqua" pitchFamily="18" charset="0"/>
              </a:rPr>
              <a:t>Mari </a:t>
            </a:r>
            <a:r>
              <a:rPr lang="en-US" dirty="0" err="1" smtClean="0">
                <a:solidFill>
                  <a:srgbClr val="002060"/>
                </a:solidFill>
                <a:latin typeface="Book Antiqua" pitchFamily="18" charset="0"/>
              </a:rPr>
              <a:t>exploratori</a:t>
            </a:r>
            <a:endParaRPr lang="en-GB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95536" y="1628800"/>
            <a:ext cx="3312368" cy="2016224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Bartolomeo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Diaz</a:t>
            </a:r>
            <a:endParaRPr lang="en-GB" sz="24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Vasco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da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Gama</a:t>
            </a:r>
            <a:endParaRPr lang="en-GB" sz="24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Cristofor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Columb</a:t>
            </a:r>
            <a:endParaRPr lang="en-GB" sz="24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Fernando Magellan</a:t>
            </a:r>
            <a:r>
              <a:rPr lang="en-US" sz="2400" dirty="0" smtClean="0">
                <a:solidFill>
                  <a:srgbClr val="002060"/>
                </a:solidFill>
              </a:rPr>
              <a:t>  </a:t>
            </a:r>
            <a:endParaRPr lang="en-GB" sz="2400" dirty="0" smtClean="0">
              <a:solidFill>
                <a:srgbClr val="002060"/>
              </a:solidFill>
            </a:endParaRPr>
          </a:p>
          <a:p>
            <a:pPr lvl="0"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6" name="Imagine 5" descr="Col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3429000"/>
            <a:ext cx="1917310" cy="2570939"/>
          </a:xfrm>
          <a:prstGeom prst="rect">
            <a:avLst/>
          </a:prstGeom>
        </p:spPr>
      </p:pic>
      <p:pic>
        <p:nvPicPr>
          <p:cNvPr id="8" name="Imagine 7" descr="Magell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764704"/>
            <a:ext cx="1884022" cy="2448272"/>
          </a:xfrm>
          <a:prstGeom prst="rect">
            <a:avLst/>
          </a:prstGeom>
        </p:spPr>
      </p:pic>
      <p:pic>
        <p:nvPicPr>
          <p:cNvPr id="9" name="Imagine 8" descr="Vasco da Gama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2132856"/>
            <a:ext cx="1944216" cy="2719151"/>
          </a:xfrm>
          <a:prstGeom prst="rect">
            <a:avLst/>
          </a:prstGeom>
        </p:spPr>
      </p:pic>
      <p:pic>
        <p:nvPicPr>
          <p:cNvPr id="11" name="Imagine 10" descr="dias-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3789040"/>
            <a:ext cx="2419350" cy="1704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b="1" dirty="0" smtClean="0"/>
              <a:t/>
            </a:r>
            <a:br>
              <a:rPr lang="ro-RO" b="1" dirty="0" smtClean="0"/>
            </a:br>
            <a:r>
              <a:rPr lang="en-US" dirty="0" smtClean="0">
                <a:solidFill>
                  <a:srgbClr val="002060"/>
                </a:solidFill>
                <a:latin typeface="Book Antiqua" pitchFamily="18" charset="0"/>
              </a:rPr>
              <a:t>C</a:t>
            </a:r>
            <a:r>
              <a:rPr lang="ro-RO" dirty="0" err="1" smtClean="0">
                <a:solidFill>
                  <a:srgbClr val="002060"/>
                </a:solidFill>
                <a:latin typeface="Book Antiqua" pitchFamily="18" charset="0"/>
              </a:rPr>
              <a:t>ălă</a:t>
            </a:r>
            <a:r>
              <a:rPr lang="en-US" dirty="0" err="1" smtClean="0">
                <a:solidFill>
                  <a:srgbClr val="002060"/>
                </a:solidFill>
                <a:latin typeface="Book Antiqua" pitchFamily="18" charset="0"/>
              </a:rPr>
              <a:t>toria</a:t>
            </a:r>
            <a:r>
              <a:rPr lang="en-US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Book Antiqua" pitchFamily="18" charset="0"/>
              </a:rPr>
              <a:t>lui</a:t>
            </a:r>
            <a:r>
              <a:rPr lang="en-US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Book Antiqua" pitchFamily="18" charset="0"/>
              </a:rPr>
              <a:t>Bartolomeo</a:t>
            </a:r>
            <a:r>
              <a:rPr lang="en-US" dirty="0" smtClean="0">
                <a:solidFill>
                  <a:srgbClr val="002060"/>
                </a:solidFill>
                <a:latin typeface="Book Antiqua" pitchFamily="18" charset="0"/>
              </a:rPr>
              <a:t> Diaz</a:t>
            </a:r>
            <a:r>
              <a:rPr lang="en-GB" dirty="0" smtClean="0">
                <a:solidFill>
                  <a:srgbClr val="002060"/>
                </a:solidFill>
              </a:rPr>
              <a:t/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95536" y="1556792"/>
            <a:ext cx="3600400" cy="3168352"/>
          </a:xfrm>
        </p:spPr>
        <p:txBody>
          <a:bodyPr>
            <a:normAutofit fontScale="92500"/>
          </a:bodyPr>
          <a:lstStyle/>
          <a:p>
            <a:pPr marL="0" algn="just">
              <a:buNone/>
            </a:pP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Expedi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ţ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ia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intreprins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de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Bartolomeo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Diaz 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î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ntre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1487 </a:t>
            </a:r>
            <a:r>
              <a:rPr lang="ro-RO" sz="2400" dirty="0" err="1" smtClean="0">
                <a:solidFill>
                  <a:srgbClr val="002060"/>
                </a:solidFill>
                <a:latin typeface="Book Antiqua" pitchFamily="18" charset="0"/>
              </a:rPr>
              <a:t>ş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i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1488 a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fost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una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secret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pentru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o lung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perioad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de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timp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pentru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c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scopul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ei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principal era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acela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de a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descoperi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o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cale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maritim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c</a:t>
            </a:r>
            <a:r>
              <a:rPr lang="ro-RO" sz="24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tre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India,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prin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sudul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Book Antiqua" pitchFamily="18" charset="0"/>
              </a:rPr>
              <a:t>Africii</a:t>
            </a:r>
            <a:r>
              <a:rPr lang="en-US" sz="2400" dirty="0" smtClean="0">
                <a:solidFill>
                  <a:srgbClr val="002060"/>
                </a:solidFill>
                <a:latin typeface="Book Antiqua" pitchFamily="18" charset="0"/>
              </a:rPr>
              <a:t>…</a:t>
            </a:r>
            <a:endParaRPr lang="en-GB" sz="2000" dirty="0"/>
          </a:p>
        </p:txBody>
      </p:sp>
      <p:pic>
        <p:nvPicPr>
          <p:cNvPr id="4" name="Imagine 3" descr="Harta Dia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268760"/>
            <a:ext cx="3974597" cy="4924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Book Antiqua" pitchFamily="18" charset="0"/>
              </a:rPr>
              <a:t>C</a:t>
            </a:r>
            <a:r>
              <a:rPr lang="ro-RO" sz="4000" b="1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4000" b="1" dirty="0" smtClean="0">
                <a:solidFill>
                  <a:srgbClr val="002060"/>
                </a:solidFill>
                <a:latin typeface="Book Antiqua" pitchFamily="18" charset="0"/>
              </a:rPr>
              <a:t>l</a:t>
            </a:r>
            <a:r>
              <a:rPr lang="ro-RO" sz="4000" b="1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4000" b="1" dirty="0" err="1" smtClean="0">
                <a:solidFill>
                  <a:srgbClr val="002060"/>
                </a:solidFill>
                <a:latin typeface="Book Antiqua" pitchFamily="18" charset="0"/>
              </a:rPr>
              <a:t>tori</a:t>
            </a:r>
            <a:r>
              <a:rPr lang="ro-RO" sz="4000" b="1" dirty="0" smtClean="0">
                <a:solidFill>
                  <a:srgbClr val="002060"/>
                </a:solidFill>
                <a:latin typeface="Book Antiqua" pitchFamily="18" charset="0"/>
              </a:rPr>
              <a:t>a</a:t>
            </a:r>
            <a:r>
              <a:rPr lang="en-US" sz="4000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Book Antiqua" pitchFamily="18" charset="0"/>
              </a:rPr>
              <a:t>lui</a:t>
            </a:r>
            <a:r>
              <a:rPr lang="en-US" sz="4000" b="1" dirty="0" smtClean="0">
                <a:solidFill>
                  <a:srgbClr val="002060"/>
                </a:solidFill>
                <a:latin typeface="Book Antiqua" pitchFamily="18" charset="0"/>
              </a:rPr>
              <a:t> Vasco </a:t>
            </a:r>
            <a:r>
              <a:rPr lang="en-US" sz="4000" b="1" dirty="0" err="1" smtClean="0">
                <a:solidFill>
                  <a:srgbClr val="002060"/>
                </a:solidFill>
                <a:latin typeface="Book Antiqua" pitchFamily="18" charset="0"/>
              </a:rPr>
              <a:t>da</a:t>
            </a:r>
            <a:r>
              <a:rPr lang="en-US" sz="4000" b="1" dirty="0" smtClean="0">
                <a:solidFill>
                  <a:srgbClr val="002060"/>
                </a:solidFill>
                <a:latin typeface="Book Antiqua" pitchFamily="18" charset="0"/>
              </a:rPr>
              <a:t> Gama</a:t>
            </a:r>
            <a:endParaRPr lang="en-GB" sz="4000" b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graphicFrame>
        <p:nvGraphicFramePr>
          <p:cNvPr id="7" name="Substituent conținut 6"/>
          <p:cNvGraphicFramePr>
            <a:graphicFrameLocks noGrp="1"/>
          </p:cNvGraphicFramePr>
          <p:nvPr>
            <p:ph idx="1"/>
          </p:nvPr>
        </p:nvGraphicFramePr>
        <p:xfrm>
          <a:off x="395536" y="1412776"/>
          <a:ext cx="388843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ine 3" descr="HartaVascodaGam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27984" y="1340768"/>
            <a:ext cx="3962192" cy="39729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b="1" dirty="0" smtClean="0"/>
              <a:t/>
            </a:r>
            <a:br>
              <a:rPr lang="ro-RO" b="1" dirty="0" smtClean="0"/>
            </a:br>
            <a:r>
              <a:rPr lang="en-US" b="1" dirty="0" err="1" smtClean="0">
                <a:solidFill>
                  <a:srgbClr val="002060"/>
                </a:solidFill>
                <a:latin typeface="Book Antiqua" pitchFamily="18" charset="0"/>
              </a:rPr>
              <a:t>Călători</a:t>
            </a:r>
            <a:r>
              <a:rPr lang="ro-RO" b="1" dirty="0" err="1" smtClean="0">
                <a:solidFill>
                  <a:srgbClr val="002060"/>
                </a:solidFill>
                <a:latin typeface="Book Antiqua" pitchFamily="18" charset="0"/>
              </a:rPr>
              <a:t>ile</a:t>
            </a:r>
            <a:r>
              <a:rPr lang="en-US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Book Antiqua" pitchFamily="18" charset="0"/>
              </a:rPr>
              <a:t>lui</a:t>
            </a:r>
            <a:r>
              <a:rPr lang="en-US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b="1" dirty="0" smtClean="0">
                <a:solidFill>
                  <a:srgbClr val="002060"/>
                </a:solidFill>
                <a:latin typeface="Book Antiqua" pitchFamily="18" charset="0"/>
              </a:rPr>
              <a:t>Cristofor Columb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95536" y="1268760"/>
            <a:ext cx="7848872" cy="1800200"/>
          </a:xfrm>
        </p:spPr>
        <p:txBody>
          <a:bodyPr>
            <a:normAutofit fontScale="92500" lnSpcReduction="10000"/>
          </a:bodyPr>
          <a:lstStyle/>
          <a:p>
            <a:pPr marL="0" algn="just"/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Căutând 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o rut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c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tre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Indii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celebrul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genovez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aflat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î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n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slujba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Spaniei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Cristofor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Columb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, a descoperit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… America. </a:t>
            </a:r>
            <a:endParaRPr lang="ro-RO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0" algn="just"/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Columb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a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murit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convins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ca a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descoperit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legendarul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drum c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tre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coasta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estic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a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Indiei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  <a:endParaRPr lang="en-GB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0" algn="just"/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 El a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intreprins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patru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călătorii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î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ntre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1492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si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1502,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explor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â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nd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o 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parte a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Americii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Centrale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ş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i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a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insulelor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din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estul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celor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dou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20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Book Antiqua" pitchFamily="18" charset="0"/>
              </a:rPr>
              <a:t>Americi</a:t>
            </a:r>
            <a:r>
              <a:rPr lang="ro-RO" sz="2000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  <a:endParaRPr lang="en-GB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0" algn="just">
              <a:buNone/>
            </a:pPr>
            <a:endParaRPr lang="en-GB" sz="2000" dirty="0"/>
          </a:p>
        </p:txBody>
      </p:sp>
      <p:pic>
        <p:nvPicPr>
          <p:cNvPr id="6" name="Imagine 5" descr="Calatorii Columb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3140968"/>
            <a:ext cx="6040792" cy="33843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/>
            </a:r>
            <a:br>
              <a:rPr lang="ro-RO" b="1" dirty="0" smtClean="0"/>
            </a:br>
            <a:r>
              <a:rPr lang="en-US" b="1" dirty="0" err="1" smtClean="0">
                <a:solidFill>
                  <a:srgbClr val="002060"/>
                </a:solidFill>
                <a:latin typeface="Book Antiqua" pitchFamily="18" charset="0"/>
              </a:rPr>
              <a:t>Călătoria</a:t>
            </a:r>
            <a:r>
              <a:rPr lang="en-US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Book Antiqua" pitchFamily="18" charset="0"/>
              </a:rPr>
              <a:t>lui</a:t>
            </a:r>
            <a:r>
              <a:rPr lang="en-US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b="1" dirty="0" err="1" smtClean="0">
                <a:solidFill>
                  <a:srgbClr val="002060"/>
                </a:solidFill>
                <a:latin typeface="Book Antiqua" pitchFamily="18" charset="0"/>
              </a:rPr>
              <a:t>Magellan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539552" y="1340768"/>
            <a:ext cx="7992888" cy="1440160"/>
          </a:xfrm>
        </p:spPr>
        <p:txBody>
          <a:bodyPr>
            <a:normAutofit lnSpcReduction="10000"/>
          </a:bodyPr>
          <a:lstStyle/>
          <a:p>
            <a:pPr marL="0" algn="just">
              <a:buNone/>
            </a:pP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L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a 10 august 1519,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Magelan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ridica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ancora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î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n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fruntea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unei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flote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formate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din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cinci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nave (</a:t>
            </a:r>
            <a:r>
              <a:rPr lang="en-US" sz="1800" b="1" dirty="0" smtClean="0">
                <a:solidFill>
                  <a:srgbClr val="002060"/>
                </a:solidFill>
                <a:latin typeface="Book Antiqua" pitchFamily="18" charset="0"/>
              </a:rPr>
              <a:t>Trinidad, San Antonio, Conception, Victoria </a:t>
            </a:r>
            <a:r>
              <a:rPr lang="en-US" sz="1800" b="1" dirty="0" err="1" smtClean="0">
                <a:solidFill>
                  <a:srgbClr val="002060"/>
                </a:solidFill>
                <a:latin typeface="Book Antiqua" pitchFamily="18" charset="0"/>
              </a:rPr>
              <a:t>si</a:t>
            </a:r>
            <a:r>
              <a:rPr lang="en-US" sz="1800" b="1" dirty="0" smtClean="0">
                <a:solidFill>
                  <a:srgbClr val="002060"/>
                </a:solidFill>
                <a:latin typeface="Book Antiqua" pitchFamily="18" charset="0"/>
              </a:rPr>
              <a:t> Santiago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).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El 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a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navigat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de-a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lungul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coastei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Americii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de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Sud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şi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la 28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noiembrie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1519,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a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reu</a:t>
            </a:r>
            <a:r>
              <a:rPr lang="ro-RO" sz="1800" dirty="0" err="1" smtClean="0">
                <a:solidFill>
                  <a:srgbClr val="002060"/>
                </a:solidFill>
                <a:latin typeface="Book Antiqua" pitchFamily="18" charset="0"/>
              </a:rPr>
              <a:t>şit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s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p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trund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prin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sudul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1800" dirty="0" err="1" smtClean="0">
                <a:solidFill>
                  <a:srgbClr val="002060"/>
                </a:solidFill>
                <a:latin typeface="Book Antiqua" pitchFamily="18" charset="0"/>
              </a:rPr>
              <a:t>Ţă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rii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de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Foc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î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n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ceea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ce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el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avea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s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numeasc</a:t>
            </a:r>
            <a:r>
              <a:rPr lang="ro-RO" sz="1800" dirty="0" smtClean="0">
                <a:solidFill>
                  <a:srgbClr val="002060"/>
                </a:solidFill>
                <a:latin typeface="Book Antiqua" pitchFamily="18" charset="0"/>
              </a:rPr>
              <a:t>ă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Mar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Pacifico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- </a:t>
            </a:r>
            <a:r>
              <a:rPr lang="en-US" sz="1800" dirty="0" err="1" smtClean="0">
                <a:solidFill>
                  <a:srgbClr val="002060"/>
                </a:solidFill>
                <a:latin typeface="Book Antiqua" pitchFamily="18" charset="0"/>
              </a:rPr>
              <a:t>Oceanul</a:t>
            </a:r>
            <a:r>
              <a:rPr lang="en-US" sz="1800" dirty="0" smtClean="0">
                <a:solidFill>
                  <a:srgbClr val="002060"/>
                </a:solidFill>
                <a:latin typeface="Book Antiqua" pitchFamily="18" charset="0"/>
              </a:rPr>
              <a:t> Pacific</a:t>
            </a:r>
            <a:r>
              <a:rPr lang="en-US" sz="1800" dirty="0" smtClean="0">
                <a:solidFill>
                  <a:srgbClr val="002060"/>
                </a:solidFill>
              </a:rPr>
              <a:t>. </a:t>
            </a:r>
            <a:endParaRPr lang="en-GB" sz="1800" dirty="0">
              <a:solidFill>
                <a:srgbClr val="002060"/>
              </a:solidFill>
            </a:endParaRPr>
          </a:p>
        </p:txBody>
      </p:sp>
      <p:pic>
        <p:nvPicPr>
          <p:cNvPr id="13" name="Substituent conținut 12" descr="HartaCalatoria lui Magella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924944"/>
            <a:ext cx="6125073" cy="322436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Forjă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936</TotalTime>
  <Words>288</Words>
  <Application>Microsoft Office PowerPoint</Application>
  <PresentationFormat>Expunere pe ecran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7</vt:i4>
      </vt:variant>
    </vt:vector>
  </HeadingPairs>
  <TitlesOfParts>
    <vt:vector size="8" baseType="lpstr">
      <vt:lpstr>Temă Office</vt:lpstr>
      <vt:lpstr>MARI DESCOPERIRI GEOGRAFICE</vt:lpstr>
      <vt:lpstr>Harta explorărilor</vt:lpstr>
      <vt:lpstr>Mari exploratori</vt:lpstr>
      <vt:lpstr>  Călătoria lui Bartolomeo Diaz  </vt:lpstr>
      <vt:lpstr>Călătoria lui Vasco da Gama</vt:lpstr>
      <vt:lpstr>  Călătoriile lui Cristofor Columb  </vt:lpstr>
      <vt:lpstr> Călătoria lui Magellan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PERIOADA MARILOR DESCOPERIRI GEOGRAFICE</dc:title>
  <dc:creator>nnnn</dc:creator>
  <cp:lastModifiedBy>nnnn</cp:lastModifiedBy>
  <cp:revision>112</cp:revision>
  <dcterms:created xsi:type="dcterms:W3CDTF">2013-03-12T19:40:10Z</dcterms:created>
  <dcterms:modified xsi:type="dcterms:W3CDTF">2013-03-19T19:33:33Z</dcterms:modified>
</cp:coreProperties>
</file>